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</p:sldIdLst>
  <p:sldSz cy="6858000" cx="12192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2" roundtripDataSignature="AMtx7mgBiahlaXpARJz44brUiiyF25X9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6.xml"/><Relationship Id="rId42" Type="http://customschemas.google.com/relationships/presentationmetadata" Target="metadata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font" Target="fonts/Montserrat-bold.fntdata"/><Relationship Id="rId16" Type="http://schemas.openxmlformats.org/officeDocument/2006/relationships/slide" Target="slides/slide12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b82a05d6b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b82a05d6bc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b82a05d6b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b82a05d6bc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82a05d6bc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df = pd.DataFrame({</a:t>
            </a:r>
            <a:endParaRPr sz="950">
              <a:solidFill>
                <a:srgbClr val="A0AABA"/>
              </a:solidFill>
              <a:highlight>
                <a:srgbClr val="161A1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"Fruit"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"Apples"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"Oranges"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"Bananas"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"Apples"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"Oranges"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"Bananas"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950">
              <a:solidFill>
                <a:srgbClr val="A0AABA"/>
              </a:solidFill>
              <a:highlight>
                <a:srgbClr val="161A1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"Amount"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4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sz="950">
              <a:solidFill>
                <a:srgbClr val="A0AABA"/>
              </a:solidFill>
              <a:highlight>
                <a:srgbClr val="161A1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"City"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"SF"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"SF"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"SF"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"Montreal"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"Montreal"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"Montreal"</a:t>
            </a: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950">
              <a:solidFill>
                <a:srgbClr val="A0AABA"/>
              </a:solidFill>
              <a:highlight>
                <a:srgbClr val="161A1D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highlight>
                  <a:srgbClr val="161A1D"/>
                </a:highlight>
                <a:latin typeface="Courier New"/>
                <a:ea typeface="Courier New"/>
                <a:cs typeface="Courier New"/>
                <a:sym typeface="Courier New"/>
              </a:rPr>
              <a:t>})</a:t>
            </a:r>
            <a:endParaRPr/>
          </a:p>
        </p:txBody>
      </p:sp>
      <p:sp>
        <p:nvSpPr>
          <p:cNvPr id="192" name="Google Shape;192;gb82a05d6bc_0_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b82a05d6bc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b82a05d6bc_0_8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f56d6468e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f56d6468e8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ed7976570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ed79765705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b86fbef84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b86fbef848_0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e586741b3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e586741b3c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b82a05d6b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b82a05d6bc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b854a54e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b854a54eb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d797657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ed7976570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eb3fc9535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30</a:t>
            </a:r>
            <a:endParaRPr/>
          </a:p>
        </p:txBody>
      </p:sp>
      <p:sp>
        <p:nvSpPr>
          <p:cNvPr id="269" name="Google Shape;269;geb3fc9535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ed7976570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ed79765705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e378aab99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e378aab99b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57db083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30</a:t>
            </a:r>
            <a:endParaRPr/>
          </a:p>
        </p:txBody>
      </p:sp>
      <p:sp>
        <p:nvSpPr>
          <p:cNvPr id="297" name="Google Shape;297;gf57db0830d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b82a05d6bc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b82a05d6bc_0_9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b854a54eb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b854a54eb7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b854a54eb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60</a:t>
            </a:r>
            <a:endParaRPr/>
          </a:p>
        </p:txBody>
      </p:sp>
      <p:sp>
        <p:nvSpPr>
          <p:cNvPr id="322" name="Google Shape;322;gb854a54eb7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f0703a2d1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60</a:t>
            </a:r>
            <a:endParaRPr/>
          </a:p>
        </p:txBody>
      </p:sp>
      <p:sp>
        <p:nvSpPr>
          <p:cNvPr id="332" name="Google Shape;332;gf0703a2d1e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f0703a2d1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f0703a2d1e_0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ee326110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gee326110f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d7976570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ed79765705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f56d6468e8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gf56d6468e8_1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fa26026f9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gfa26026f98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e586741b3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ge586741b3c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f57db0830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gf57db0830d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56d6468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f56d6468e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56d6468e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f56d6468e8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b82a05d6bc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b82a05d6bc_0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b86fbef8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Do this interactively</a:t>
            </a:r>
            <a:endParaRPr/>
          </a:p>
        </p:txBody>
      </p:sp>
      <p:sp>
        <p:nvSpPr>
          <p:cNvPr id="155" name="Google Shape;155;gb86fbef84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378aab99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e378aab99b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ash.plotly.com/dash-html-components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ash.plotly.com/dash-core-components" TargetMode="External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ash.plotly.com/dash-core-components/graph" TargetMode="External"/><Relationship Id="rId4" Type="http://schemas.openxmlformats.org/officeDocument/2006/relationships/image" Target="../media/image15.png"/><Relationship Id="rId5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ash.plotly.com/dash-core-components/dropdown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gif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1533" l="0" r="0" t="13573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1846">
              <a:alpha val="8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3469758" y="2581812"/>
            <a:ext cx="5252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Lesson 3 - Dash</a:t>
            </a:r>
            <a:endParaRPr b="1" i="0" sz="4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b82a05d6bc_0_14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gb82a05d6bc_0_14"/>
          <p:cNvSpPr txBox="1"/>
          <p:nvPr/>
        </p:nvSpPr>
        <p:spPr>
          <a:xfrm>
            <a:off x="664535" y="962398"/>
            <a:ext cx="508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Dash HTML Components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78" name="Google Shape;178;gb82a05d6bc_0_14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b82a05d6bc_0_14"/>
          <p:cNvSpPr txBox="1"/>
          <p:nvPr/>
        </p:nvSpPr>
        <p:spPr>
          <a:xfrm>
            <a:off x="504400" y="1755725"/>
            <a:ext cx="105795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Headers (html.H1, html.H2, html.Text etc)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Paragraph (html.P)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Division/Section(html.Div) &lt;- You can also add text to this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Break (html.Br) &lt;- This is line adding an empty line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Image (html.Img) - Paste the link of an image as the first argument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Button (html.Button)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There are many more covered in the documentation: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https://dash.plotly.com/dash-html-components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gb82a05d6bc_0_14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b82a05d6bc_0_4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gb82a05d6bc_0_4"/>
          <p:cNvSpPr txBox="1"/>
          <p:nvPr/>
        </p:nvSpPr>
        <p:spPr>
          <a:xfrm>
            <a:off x="664535" y="962398"/>
            <a:ext cx="508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Dash Core Components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87" name="Google Shape;187;gb82a05d6bc_0_4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gb82a05d6bc_0_4"/>
          <p:cNvSpPr txBox="1"/>
          <p:nvPr/>
        </p:nvSpPr>
        <p:spPr>
          <a:xfrm>
            <a:off x="504400" y="1755725"/>
            <a:ext cx="59754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Graph - This component renders figures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Dropdowns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Check Lists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Sliders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Input Boxes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Radio Buttons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Download Components 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Upload Components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Tabs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https://dash.plotly.com/dash-core-components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" name="Google Shape;189;gb82a05d6bc_0_4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b82a05d6bc_0_74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gb82a05d6bc_0_74"/>
          <p:cNvSpPr txBox="1"/>
          <p:nvPr/>
        </p:nvSpPr>
        <p:spPr>
          <a:xfrm>
            <a:off x="664527" y="962400"/>
            <a:ext cx="10746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Adding Components and Starting the App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96" name="Google Shape;196;gb82a05d6bc_0_74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b82a05d6bc_0_74"/>
          <p:cNvSpPr txBox="1"/>
          <p:nvPr/>
        </p:nvSpPr>
        <p:spPr>
          <a:xfrm>
            <a:off x="664525" y="1755725"/>
            <a:ext cx="5955900" cy="4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top level element of app.layout is a </a:t>
            </a: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usually</a:t>
            </a: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html.Div component (but could be any component). The children attribute of this can be a list, and you add all of your components inside that list.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To start the app, simply call app.run_server()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 is best to put the run command in a main guard, which means the line will only run if we run the script (not if we import things from the script).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If you have no interactive components (like buttons and sliders) you don’t need to add anything else.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Try for yourself!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8" name="Google Shape;198;gb82a05d6bc_0_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1000" y="1755713"/>
            <a:ext cx="4762500" cy="418147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b82a05d6bc_0_74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82a05d6bc_0_83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gb82a05d6bc_0_83"/>
          <p:cNvSpPr txBox="1"/>
          <p:nvPr/>
        </p:nvSpPr>
        <p:spPr>
          <a:xfrm>
            <a:off x="664527" y="962400"/>
            <a:ext cx="10806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Organizing Components - Dash Bootstrap Components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06" name="Google Shape;206;gb82a05d6bc_0_83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b82a05d6bc_0_83"/>
          <p:cNvSpPr txBox="1"/>
          <p:nvPr/>
        </p:nvSpPr>
        <p:spPr>
          <a:xfrm>
            <a:off x="738225" y="1790000"/>
            <a:ext cx="52065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As you add more components it can quickly become difficult to get them positioned correctly.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dash_bootstrap_components library fixes this by adding Row() and Col() objects, which we can store our components inside.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Each components is stored inside a column, and each column is stored inside a row.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8" name="Google Shape;208;gb82a05d6bc_0_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1752" y="1790000"/>
            <a:ext cx="4976723" cy="4340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b82a05d6bc_0_83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f56d6468e8_0_13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gf56d6468e8_0_13"/>
          <p:cNvSpPr txBox="1"/>
          <p:nvPr/>
        </p:nvSpPr>
        <p:spPr>
          <a:xfrm>
            <a:off x="664527" y="962400"/>
            <a:ext cx="10806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Organizing Components - Dash Bootstrap Components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16" name="Google Shape;216;gf56d6468e8_0_13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gf56d6468e8_0_13"/>
          <p:cNvSpPr txBox="1"/>
          <p:nvPr/>
        </p:nvSpPr>
        <p:spPr>
          <a:xfrm>
            <a:off x="738225" y="1790000"/>
            <a:ext cx="52065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Tips for 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setting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up dbc: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set the first element of app.layout to dbc.Container()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add the dash bootstrap theme to the app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Use this script to help you: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hello_world_bootstrap.py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8" name="Google Shape;218;gf56d6468e8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1752" y="1790000"/>
            <a:ext cx="4976723" cy="43406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f56d6468e8_0_13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ed79765705_0_19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ged79765705_0_19"/>
          <p:cNvSpPr txBox="1"/>
          <p:nvPr/>
        </p:nvSpPr>
        <p:spPr>
          <a:xfrm>
            <a:off x="664522" y="962400"/>
            <a:ext cx="6668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Try for yourself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26" name="Google Shape;226;ged79765705_0_19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ged79765705_0_19"/>
          <p:cNvSpPr txBox="1"/>
          <p:nvPr/>
        </p:nvSpPr>
        <p:spPr>
          <a:xfrm>
            <a:off x="738225" y="1790000"/>
            <a:ext cx="8706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Check out question 1 in the 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exercise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sheet.</a:t>
            </a:r>
            <a:endParaRPr b="1" sz="1000">
              <a:solidFill>
                <a:srgbClr val="008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" name="Google Shape;228;ged79765705_0_19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b86fbef848_0_16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gb86fbef848_0_16"/>
          <p:cNvSpPr txBox="1"/>
          <p:nvPr/>
        </p:nvSpPr>
        <p:spPr>
          <a:xfrm>
            <a:off x="664535" y="962398"/>
            <a:ext cx="508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The Graph Component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35" name="Google Shape;235;gb86fbef848_0_16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b86fbef848_0_16"/>
          <p:cNvSpPr txBox="1"/>
          <p:nvPr/>
        </p:nvSpPr>
        <p:spPr>
          <a:xfrm>
            <a:off x="504400" y="1755725"/>
            <a:ext cx="54294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Used for rendering figures (like the ones created with plotly express/graph objects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Main attributes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ID - How we refer to the graph object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figure - The plot itself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https://dash.plotly.com/dash-core-components/graph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7" name="Google Shape;237;gb86fbef848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9350" y="1755725"/>
            <a:ext cx="5429250" cy="287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b86fbef848_0_16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586741b3c_0_5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ge586741b3c_0_5"/>
          <p:cNvSpPr txBox="1"/>
          <p:nvPr/>
        </p:nvSpPr>
        <p:spPr>
          <a:xfrm>
            <a:off x="664526" y="962400"/>
            <a:ext cx="863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Dash Core Components - Data Tables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45" name="Google Shape;245;ge586741b3c_0_5"/>
          <p:cNvSpPr txBox="1"/>
          <p:nvPr/>
        </p:nvSpPr>
        <p:spPr>
          <a:xfrm>
            <a:off x="738225" y="1885725"/>
            <a:ext cx="52587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Allows you to represent tables of data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Improve readability by specifying scroll bars in the style_table argument (overflowY).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ge586741b3c_0_5"/>
          <p:cNvSpPr txBox="1"/>
          <p:nvPr/>
        </p:nvSpPr>
        <p:spPr>
          <a:xfrm>
            <a:off x="6061525" y="1885725"/>
            <a:ext cx="5875200" cy="3825000"/>
          </a:xfrm>
          <a:prstGeom prst="rect">
            <a:avLst/>
          </a:prstGeom>
          <a:solidFill>
            <a:srgbClr val="242A4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dash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dash_table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pandas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pd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df = pd.read_csv(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'https://raw.githubusercontent.com/plotly/datasets/master/solar.csv'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app = dash.Dash(__name__)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app.layout = dash_table.DataTable(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'table'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columns=[{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: i, 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"id"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: i}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df.columns],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data=df.to_dict(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'records'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style_table={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    ‘height’: 500,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    ‘overflowY’: ‘auto’,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	  ‘width’: 500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__name__ == 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'__main__'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app.run_server(debug=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7" name="Google Shape;247;ge586741b3c_0_5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b82a05d6bc_0_33"/>
          <p:cNvSpPr/>
          <p:nvPr/>
        </p:nvSpPr>
        <p:spPr>
          <a:xfrm>
            <a:off x="30400" y="0"/>
            <a:ext cx="122319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gb82a05d6bc_0_33"/>
          <p:cNvSpPr txBox="1"/>
          <p:nvPr/>
        </p:nvSpPr>
        <p:spPr>
          <a:xfrm>
            <a:off x="664526" y="962400"/>
            <a:ext cx="8469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Tip: </a:t>
            </a: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Reuse Components Where Possible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54" name="Google Shape;254;gb82a05d6bc_0_33"/>
          <p:cNvSpPr txBox="1"/>
          <p:nvPr/>
        </p:nvSpPr>
        <p:spPr>
          <a:xfrm>
            <a:off x="824375" y="3797100"/>
            <a:ext cx="5897100" cy="1262100"/>
          </a:xfrm>
          <a:prstGeom prst="rect">
            <a:avLst/>
          </a:prstGeom>
          <a:solidFill>
            <a:srgbClr val="242A44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FC8D6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s-ES" sz="950">
                <a:solidFill>
                  <a:srgbClr val="66C2A5"/>
                </a:solidFill>
                <a:latin typeface="Courier New"/>
                <a:ea typeface="Courier New"/>
                <a:cs typeface="Courier New"/>
                <a:sym typeface="Courier New"/>
              </a:rPr>
              <a:t>generate_table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df, max_rows=10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dash_table.DataTable(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'table'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columns=[{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: i, 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"id"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: i}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df.columns],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data=df.head(max_rows).to_dict(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'records'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5" name="Google Shape;255;gb82a05d6bc_0_33"/>
          <p:cNvSpPr txBox="1"/>
          <p:nvPr/>
        </p:nvSpPr>
        <p:spPr>
          <a:xfrm>
            <a:off x="735416" y="1902603"/>
            <a:ext cx="5582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Utilize functions to help avoid writing the same code multiple times (general rule that applies to any type of coding).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also makes your code much cleaner.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gb82a05d6bc_0_33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b854a54eb7_0_0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gb854a54eb7_0_0"/>
          <p:cNvSpPr txBox="1"/>
          <p:nvPr/>
        </p:nvSpPr>
        <p:spPr>
          <a:xfrm>
            <a:off x="664526" y="962400"/>
            <a:ext cx="863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DataFrame Task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63" name="Google Shape;263;gb854a54eb7_0_0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gb854a54eb7_0_0"/>
          <p:cNvSpPr txBox="1"/>
          <p:nvPr/>
        </p:nvSpPr>
        <p:spPr>
          <a:xfrm>
            <a:off x="6568725" y="1692725"/>
            <a:ext cx="5082900" cy="3924900"/>
          </a:xfrm>
          <a:prstGeom prst="rect">
            <a:avLst/>
          </a:prstGeom>
          <a:solidFill>
            <a:srgbClr val="242A4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dash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dash_table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pandas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pd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df = pd.read_csv(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'https://raw.githubusercontent.com/plotly/datasets/master/solar.csv'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app = dash.Dash(__name__)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app.layout = dash_table.DataTable(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'table'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columns=[{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: i, 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"id"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: i}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or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i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df.columns],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data=df.to_dict(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'records'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__name__ == 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'__main__'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50">
              <a:solidFill>
                <a:srgbClr val="C6C6C6"/>
              </a:solidFill>
              <a:highlight>
                <a:srgbClr val="242A4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    app.run_server(debug=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s-ES" sz="950">
                <a:solidFill>
                  <a:srgbClr val="C6C6C6"/>
                </a:solidFill>
                <a:highlight>
                  <a:srgbClr val="242A4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gb854a54eb7_0_0"/>
          <p:cNvSpPr txBox="1"/>
          <p:nvPr/>
        </p:nvSpPr>
        <p:spPr>
          <a:xfrm>
            <a:off x="738225" y="1790000"/>
            <a:ext cx="50829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Go to question 2 in the </a:t>
            </a:r>
            <a:r>
              <a:rPr lang="es-ES" sz="18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exercise</a:t>
            </a:r>
            <a:r>
              <a:rPr lang="es-ES" sz="18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 sheet</a:t>
            </a:r>
            <a:endParaRPr sz="18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Create a function for generating the data table. 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Add a title to the dashboard (this will require you to redesign app.layout, check the hello_world.py example)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Change the height so that the DataFrame fits on the screen.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Add a vertical scroll bar 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gb854a54eb7_0_0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d79765705_0_0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ged79765705_0_0"/>
          <p:cNvSpPr txBox="1"/>
          <p:nvPr/>
        </p:nvSpPr>
        <p:spPr>
          <a:xfrm>
            <a:off x="664535" y="962398"/>
            <a:ext cx="508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Dashboards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95" name="Google Shape;95;ged79765705_0_0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ged79765705_0_0"/>
          <p:cNvSpPr txBox="1"/>
          <p:nvPr/>
        </p:nvSpPr>
        <p:spPr>
          <a:xfrm>
            <a:off x="504400" y="1755725"/>
            <a:ext cx="597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" name="Google Shape;97;ged79765705_0_0"/>
          <p:cNvSpPr txBox="1"/>
          <p:nvPr/>
        </p:nvSpPr>
        <p:spPr>
          <a:xfrm>
            <a:off x="664525" y="1646075"/>
            <a:ext cx="44562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Dashboards are a good way to combine related visualisations together to give others a more complete view of your data.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They also give you the opportunity to add interactivity and letting the users explore data themselves. 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Some </a:t>
            </a: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dashboard</a:t>
            </a: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uses: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-"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Self exploration (as discussed above)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-"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Model performance dashboard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-"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Visualise a distribution with different parameters (use sliders to change parameters)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8" name="Google Shape;98;ged79765705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6825" y="469286"/>
            <a:ext cx="6118251" cy="59194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ed79765705_0_0"/>
          <p:cNvSpPr/>
          <p:nvPr/>
        </p:nvSpPr>
        <p:spPr>
          <a:xfrm>
            <a:off x="171041" y="607642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eb3fc9535f_0_0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geb3fc9535f_0_0"/>
          <p:cNvSpPr txBox="1"/>
          <p:nvPr/>
        </p:nvSpPr>
        <p:spPr>
          <a:xfrm>
            <a:off x="1777051" y="2736300"/>
            <a:ext cx="863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Questions?</a:t>
            </a:r>
            <a:endParaRPr/>
          </a:p>
        </p:txBody>
      </p:sp>
      <p:sp>
        <p:nvSpPr>
          <p:cNvPr id="273" name="Google Shape;273;geb3fc9535f_0_0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geb3fc9535f_0_0"/>
          <p:cNvSpPr txBox="1"/>
          <p:nvPr/>
        </p:nvSpPr>
        <p:spPr>
          <a:xfrm>
            <a:off x="738225" y="1790000"/>
            <a:ext cx="5082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5" name="Google Shape;275;geb3fc9535f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4750" y="585788"/>
            <a:ext cx="4762500" cy="568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ed79765705_0_29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ed79765705_0_29"/>
          <p:cNvSpPr txBox="1"/>
          <p:nvPr/>
        </p:nvSpPr>
        <p:spPr>
          <a:xfrm>
            <a:off x="664522" y="962400"/>
            <a:ext cx="6793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Introduction to Decorators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82" name="Google Shape;282;ged79765705_0_29"/>
          <p:cNvSpPr txBox="1"/>
          <p:nvPr/>
        </p:nvSpPr>
        <p:spPr>
          <a:xfrm>
            <a:off x="738226" y="1885725"/>
            <a:ext cx="56250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decorator is a tool in python for extending the behaviour of an existing function.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decorator is added to a function above the function declaration, using the @ symbol.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decorators.py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3" name="Google Shape;283;ged79765705_0_29"/>
          <p:cNvPicPr preferRelativeResize="0"/>
          <p:nvPr/>
        </p:nvPicPr>
        <p:blipFill rotWithShape="1">
          <a:blip r:embed="rId3">
            <a:alphaModFix/>
          </a:blip>
          <a:srcRect b="25053" l="21433" r="22734" t="39758"/>
          <a:stretch/>
        </p:blipFill>
        <p:spPr>
          <a:xfrm>
            <a:off x="6941625" y="1830650"/>
            <a:ext cx="4414025" cy="1756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ged79765705_0_29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 </a:t>
            </a:r>
            <a:endParaRPr/>
          </a:p>
        </p:txBody>
      </p:sp>
      <p:sp>
        <p:nvSpPr>
          <p:cNvPr id="285" name="Google Shape;285;ged79765705_0_29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378aab99b_0_18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ge378aab99b_0_18"/>
          <p:cNvSpPr txBox="1"/>
          <p:nvPr/>
        </p:nvSpPr>
        <p:spPr>
          <a:xfrm>
            <a:off x="664535" y="962398"/>
            <a:ext cx="508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The Interactive Part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292" name="Google Shape;292;ge378aab99b_0_18"/>
          <p:cNvSpPr txBox="1"/>
          <p:nvPr/>
        </p:nvSpPr>
        <p:spPr>
          <a:xfrm>
            <a:off x="738226" y="1885725"/>
            <a:ext cx="5625000" cy="45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Dash uses callbacks to add interactivity to the components.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function is turned into a callback when you define the app.callback decorator above it.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 give each component a unique id. In the callback we specify: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id of the component that was interacted with by the user (the input)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id of the component that will be acted upon (the output)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function which contains all of the logic for doing what we want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dash_user_input.py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3" name="Google Shape;293;ge378aab99b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0225" y="814800"/>
            <a:ext cx="5437000" cy="53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ge378aab99b_0_18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f57db0830d_0_5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gf57db0830d_0_5"/>
          <p:cNvSpPr txBox="1"/>
          <p:nvPr/>
        </p:nvSpPr>
        <p:spPr>
          <a:xfrm>
            <a:off x="1777051" y="2736300"/>
            <a:ext cx="863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Core Component Walkthroughs</a:t>
            </a:r>
            <a:endParaRPr/>
          </a:p>
        </p:txBody>
      </p:sp>
      <p:sp>
        <p:nvSpPr>
          <p:cNvPr id="301" name="Google Shape;301;gf57db0830d_0_5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gf57db0830d_0_5"/>
          <p:cNvSpPr txBox="1"/>
          <p:nvPr/>
        </p:nvSpPr>
        <p:spPr>
          <a:xfrm>
            <a:off x="738225" y="1790000"/>
            <a:ext cx="5082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b82a05d6bc_0_99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b82a05d6bc_0_99"/>
          <p:cNvSpPr txBox="1"/>
          <p:nvPr/>
        </p:nvSpPr>
        <p:spPr>
          <a:xfrm>
            <a:off x="664526" y="962400"/>
            <a:ext cx="863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Dash Core Components - Dropdown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09" name="Google Shape;309;gb82a05d6bc_0_99"/>
          <p:cNvSpPr txBox="1"/>
          <p:nvPr/>
        </p:nvSpPr>
        <p:spPr>
          <a:xfrm>
            <a:off x="738225" y="1885700"/>
            <a:ext cx="59247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Arguments: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-"/>
            </a:pPr>
            <a:r>
              <a:rPr b="1"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ID</a:t>
            </a: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- The unique name given to the component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-"/>
            </a:pPr>
            <a:r>
              <a:rPr b="1"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Options</a:t>
            </a: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- A dictionary containing ‘label’ (the value the user sees) and ‘value’ which is the real value that label represents.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-"/>
            </a:pPr>
            <a:r>
              <a:rPr b="1"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Value</a:t>
            </a: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- Default option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https://dash.plotly.com/dash-core-components/dropdown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gb82a05d6bc_0_99"/>
          <p:cNvSpPr txBox="1"/>
          <p:nvPr/>
        </p:nvSpPr>
        <p:spPr>
          <a:xfrm>
            <a:off x="6800325" y="2095075"/>
            <a:ext cx="4209600" cy="1877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dcc.Dropdown(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ES" sz="1000">
                <a:solidFill>
                  <a:srgbClr val="6600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id 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'season_dropdown'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ES" sz="1000">
                <a:solidFill>
                  <a:srgbClr val="6600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options 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[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{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'label'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'20/21'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'value'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'2021'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{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'label'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'19/20'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'value'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'1920'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{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'label'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'18/19'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'value'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'1819'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{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'label'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'17/18'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'value'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'1718'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{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'label'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'16/17'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'value'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'1617'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],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s-ES" sz="1000">
                <a:solidFill>
                  <a:srgbClr val="660099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value </a:t>
            </a: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b="1" lang="es-ES" sz="1000">
                <a:solidFill>
                  <a:srgbClr val="008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'20/21'</a:t>
            </a:r>
            <a:endParaRPr b="1" sz="1000">
              <a:solidFill>
                <a:srgbClr val="00808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00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11" name="Google Shape;311;gb82a05d6bc_0_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525" y="4473424"/>
            <a:ext cx="10998016" cy="1877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gb82a05d6bc_0_99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b854a54eb7_0_47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gb854a54eb7_0_47"/>
          <p:cNvSpPr txBox="1"/>
          <p:nvPr/>
        </p:nvSpPr>
        <p:spPr>
          <a:xfrm>
            <a:off x="664526" y="962400"/>
            <a:ext cx="10637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Worked Example</a:t>
            </a: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 - Filter for different states 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19" name="Google Shape;319;gb854a54eb7_0_47"/>
          <p:cNvSpPr txBox="1"/>
          <p:nvPr/>
        </p:nvSpPr>
        <p:spPr>
          <a:xfrm>
            <a:off x="738225" y="1885725"/>
            <a:ext cx="91308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Take the dataframe script you created before and add a dropdown menu that lets us filter for different states, and show their data in a DataFrame on the dashboard.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DataFrame should update when different buttons are pressed.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“We need a callback that takes the dropdown menu as an input, and has the DataFrame as an output”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b854a54eb7_0_29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gb854a54eb7_0_29"/>
          <p:cNvSpPr txBox="1"/>
          <p:nvPr/>
        </p:nvSpPr>
        <p:spPr>
          <a:xfrm>
            <a:off x="664526" y="962400"/>
            <a:ext cx="863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Dash Core Components - Sliders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26" name="Google Shape;326;gb854a54eb7_0_29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gb854a54eb7_0_29"/>
          <p:cNvSpPr txBox="1"/>
          <p:nvPr/>
        </p:nvSpPr>
        <p:spPr>
          <a:xfrm>
            <a:off x="738225" y="1790000"/>
            <a:ext cx="50829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Useful when you have a range of values, such as the date, some kind of cut-off point or a parameter of a probability distribution.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There are 2 Types of slider: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b="1"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dcc.Slider 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- Single point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b="1"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dcc.RangeSlider 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- 2 points 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gb854a54eb7_0_29"/>
          <p:cNvSpPr txBox="1"/>
          <p:nvPr/>
        </p:nvSpPr>
        <p:spPr>
          <a:xfrm>
            <a:off x="6579575" y="1885725"/>
            <a:ext cx="4322700" cy="2085600"/>
          </a:xfrm>
          <a:prstGeom prst="rect">
            <a:avLst/>
          </a:prstGeom>
          <a:solidFill>
            <a:srgbClr val="303C4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app = dash.Dash(__name__, external_stylesheets=external_stylesheets)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app.layout = html.Div([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dcc.Slider(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'my-slider'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min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20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step=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0.5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value=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),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html.Div(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'slider-output-container'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9" name="Google Shape;329;gb854a54eb7_0_29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f0703a2d1e_0_6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gf0703a2d1e_0_6"/>
          <p:cNvSpPr txBox="1"/>
          <p:nvPr/>
        </p:nvSpPr>
        <p:spPr>
          <a:xfrm>
            <a:off x="664526" y="962400"/>
            <a:ext cx="863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Dash Core Components - Tab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36" name="Google Shape;336;gf0703a2d1e_0_6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gf0703a2d1e_0_6"/>
          <p:cNvSpPr txBox="1"/>
          <p:nvPr/>
        </p:nvSpPr>
        <p:spPr>
          <a:xfrm>
            <a:off x="738225" y="1790000"/>
            <a:ext cx="50829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Tabs create multiple pages on our dashboard, just like you have in a web browser.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8" name="Google Shape;338;gf0703a2d1e_0_6"/>
          <p:cNvSpPr txBox="1"/>
          <p:nvPr/>
        </p:nvSpPr>
        <p:spPr>
          <a:xfrm>
            <a:off x="5602175" y="1885725"/>
            <a:ext cx="5582100" cy="3401700"/>
          </a:xfrm>
          <a:prstGeom prst="rect">
            <a:avLst/>
          </a:prstGeom>
          <a:solidFill>
            <a:srgbClr val="242A4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app = dash.Dash(__name__, external_stylesheets=external_stylesheets)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app.layout = html.Div([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dcc.Tabs(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'tabs-example'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, value=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'tab-1'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, children=[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    dcc.Tab(label=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 one'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, value=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'tab-1'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    dcc.Tab(label=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 two'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, value=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'tab-2'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]),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html.Div(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'tabs-example-content'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@app.callback(Output(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'tabs-example-content'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'children'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50">
              <a:solidFill>
                <a:srgbClr val="A6D85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Input(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'tabs-example'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'value'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s-ES" sz="950">
                <a:solidFill>
                  <a:srgbClr val="66C2A5"/>
                </a:solidFill>
                <a:latin typeface="Courier New"/>
                <a:ea typeface="Courier New"/>
                <a:cs typeface="Courier New"/>
                <a:sym typeface="Courier New"/>
              </a:rPr>
              <a:t>render_content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tab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tab ==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'tab-1'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html.Div([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html.H3(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 content 1'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    ])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elif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tab == 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'tab-2'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html.Div([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html.H3(</a:t>
            </a:r>
            <a:r>
              <a:rPr lang="es-ES" sz="950">
                <a:solidFill>
                  <a:srgbClr val="2186F4"/>
                </a:solidFill>
                <a:latin typeface="Courier New"/>
                <a:ea typeface="Courier New"/>
                <a:cs typeface="Courier New"/>
                <a:sym typeface="Courier New"/>
              </a:rPr>
              <a:t>'Tab content 2'</a:t>
            </a: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950">
                <a:solidFill>
                  <a:srgbClr val="A0AABA"/>
                </a:solidFill>
                <a:latin typeface="Courier New"/>
                <a:ea typeface="Courier New"/>
                <a:cs typeface="Courier New"/>
                <a:sym typeface="Courier New"/>
              </a:rPr>
              <a:t>        ])</a:t>
            </a:r>
            <a:endParaRPr sz="950">
              <a:solidFill>
                <a:srgbClr val="A0AAB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9" name="Google Shape;339;gf0703a2d1e_0_6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f0703a2d1e_0_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gf0703a2d1e_0_23"/>
          <p:cNvSpPr txBox="1"/>
          <p:nvPr/>
        </p:nvSpPr>
        <p:spPr>
          <a:xfrm>
            <a:off x="664526" y="962400"/>
            <a:ext cx="8421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Automatically Updating Components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46" name="Google Shape;346;gf0703a2d1e_0_23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gf0703a2d1e_0_23"/>
          <p:cNvSpPr txBox="1"/>
          <p:nvPr/>
        </p:nvSpPr>
        <p:spPr>
          <a:xfrm>
            <a:off x="664516" y="1885728"/>
            <a:ext cx="55821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is very useful if you want to visualise a constant stream of data, such as a model training process or an event that is already in progress.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 can achieve this with the dcc.Interval component.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component can be used to periodically update one or more figures.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gf0703a2d1e_0_23"/>
          <p:cNvSpPr txBox="1"/>
          <p:nvPr/>
        </p:nvSpPr>
        <p:spPr>
          <a:xfrm>
            <a:off x="6477000" y="1885725"/>
            <a:ext cx="5055600" cy="3986700"/>
          </a:xfrm>
          <a:prstGeom prst="rect">
            <a:avLst/>
          </a:prstGeom>
          <a:solidFill>
            <a:srgbClr val="242A4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app = dash.Dash(__name__, external_stylesheets=external_stylesheets)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app.layout = html.Div(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html.Div([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html.H4(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'TERRA Satellite Live Feed'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html.Div(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'live-update-text'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dcc.Interval(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'interval-component'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interval=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BCBCBC"/>
                </a:solidFill>
                <a:latin typeface="Courier New"/>
                <a:ea typeface="Courier New"/>
                <a:cs typeface="Courier New"/>
                <a:sym typeface="Courier New"/>
              </a:rPr>
              <a:t># in milliseconds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n_intervals=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)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])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@app.callback(Output(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'live-update-text'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'children'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),</a:t>
            </a:r>
            <a:endParaRPr sz="950">
              <a:solidFill>
                <a:srgbClr val="A6D85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Input(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'interval-component'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'n_intervals'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s-ES" sz="950">
                <a:solidFill>
                  <a:srgbClr val="66C2A5"/>
                </a:solidFill>
                <a:latin typeface="Courier New"/>
                <a:ea typeface="Courier New"/>
                <a:cs typeface="Courier New"/>
                <a:sym typeface="Courier New"/>
              </a:rPr>
              <a:t>update_metrics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lon, lat, alt = satellite.get_lonlatalt(datetime.datetime.now())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style = {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'padding'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'5px'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'fontSize'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'16px'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s-ES" sz="950">
                <a:solidFill>
                  <a:srgbClr val="FC8D62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[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html.Span(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'Longitude: {0:.2f}'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format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(lon), style=style),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html.Span(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'Latitude: {0:.2f}'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format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(lat), style=style),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    html.Span(</a:t>
            </a:r>
            <a:r>
              <a:rPr lang="es-ES" sz="950">
                <a:solidFill>
                  <a:srgbClr val="82BBF9"/>
                </a:solidFill>
                <a:latin typeface="Courier New"/>
                <a:ea typeface="Courier New"/>
                <a:cs typeface="Courier New"/>
                <a:sym typeface="Courier New"/>
              </a:rPr>
              <a:t>'Altitude: {0:0.2f}'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s-ES" sz="950">
                <a:solidFill>
                  <a:srgbClr val="A6D854"/>
                </a:solidFill>
                <a:latin typeface="Courier New"/>
                <a:ea typeface="Courier New"/>
                <a:cs typeface="Courier New"/>
                <a:sym typeface="Courier New"/>
              </a:rPr>
              <a:t>format</a:t>
            </a: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(alt), style=style)</a:t>
            </a:r>
            <a:endParaRPr sz="950">
              <a:solidFill>
                <a:srgbClr val="C6C6C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50">
                <a:solidFill>
                  <a:srgbClr val="C6C6C6"/>
                </a:solidFill>
                <a:latin typeface="Courier New"/>
                <a:ea typeface="Courier New"/>
                <a:cs typeface="Courier New"/>
                <a:sym typeface="Courier New"/>
              </a:rPr>
              <a:t>    ]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gf0703a2d1e_0_23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ee326110f1_0_0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gee326110f1_0_0"/>
          <p:cNvSpPr txBox="1"/>
          <p:nvPr/>
        </p:nvSpPr>
        <p:spPr>
          <a:xfrm>
            <a:off x="664526" y="962400"/>
            <a:ext cx="863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Multiple Inputs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56" name="Google Shape;356;gee326110f1_0_0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gee326110f1_0_0"/>
          <p:cNvSpPr txBox="1"/>
          <p:nvPr/>
        </p:nvSpPr>
        <p:spPr>
          <a:xfrm>
            <a:off x="738225" y="1790000"/>
            <a:ext cx="50829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 is possible to have multiple inputs to a callback. In this case, if any input is triggered, the update function is activated.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8" name="Google Shape;358;gee326110f1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7638" y="1433375"/>
            <a:ext cx="5495925" cy="2247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gee326110f1_0_0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ed79765705_0_9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ged79765705_0_9"/>
          <p:cNvSpPr txBox="1"/>
          <p:nvPr/>
        </p:nvSpPr>
        <p:spPr>
          <a:xfrm>
            <a:off x="664515" y="962400"/>
            <a:ext cx="10398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Model Performance Dashboard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06" name="Google Shape;106;ged79765705_0_9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ged79765705_0_9"/>
          <p:cNvSpPr txBox="1"/>
          <p:nvPr/>
        </p:nvSpPr>
        <p:spPr>
          <a:xfrm>
            <a:off x="593625" y="1938350"/>
            <a:ext cx="11053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Actual performance of the model (confusion matrix, ROC plot etc)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ged79765705_0_9"/>
          <p:cNvSpPr txBox="1"/>
          <p:nvPr/>
        </p:nvSpPr>
        <p:spPr>
          <a:xfrm>
            <a:off x="604950" y="2411350"/>
            <a:ext cx="109821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Statistics of the training/inference data (mean, mode, median, max, min, standard dev etc.)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ged79765705_0_9"/>
          <p:cNvSpPr txBox="1"/>
          <p:nvPr/>
        </p:nvSpPr>
        <p:spPr>
          <a:xfrm>
            <a:off x="593625" y="3108238"/>
            <a:ext cx="10114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Data Quality Report (e.g. Number of missings of each column by day)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ged79765705_0_9"/>
          <p:cNvSpPr txBox="1"/>
          <p:nvPr/>
        </p:nvSpPr>
        <p:spPr>
          <a:xfrm>
            <a:off x="593625" y="3633200"/>
            <a:ext cx="10226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Model training history (When the model was retained, when the in-production model was trained)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ed79765705_0_9"/>
          <p:cNvSpPr txBox="1"/>
          <p:nvPr/>
        </p:nvSpPr>
        <p:spPr>
          <a:xfrm>
            <a:off x="604950" y="5044125"/>
            <a:ext cx="10358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 might also be good to save different versions of your models, so you can compare new models with old ones on the same graph.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ged79765705_0_9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f56d6468e8_1_13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gf56d6468e8_1_13"/>
          <p:cNvSpPr txBox="1"/>
          <p:nvPr/>
        </p:nvSpPr>
        <p:spPr>
          <a:xfrm>
            <a:off x="664526" y="962400"/>
            <a:ext cx="8637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Multiple Outputs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66" name="Google Shape;366;gf56d6468e8_1_13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gf56d6468e8_1_13"/>
          <p:cNvSpPr txBox="1"/>
          <p:nvPr/>
        </p:nvSpPr>
        <p:spPr>
          <a:xfrm>
            <a:off x="738225" y="1790000"/>
            <a:ext cx="50829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 is possible to have multiple outputs. This is useful when you want to, for example, update multiple graphs that share a common parameter.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" name="Google Shape;368;gf56d6468e8_1_13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fa26026f98_0_1"/>
          <p:cNvSpPr/>
          <p:nvPr/>
        </p:nvSpPr>
        <p:spPr>
          <a:xfrm>
            <a:off x="0" y="0"/>
            <a:ext cx="12261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gfa26026f98_0_1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gfa26026f98_0_1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6" name="Google Shape;376;gfa26026f98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1179" y="875259"/>
            <a:ext cx="6818750" cy="51074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e586741b3c_0_24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ge586741b3c_0_24"/>
          <p:cNvSpPr txBox="1"/>
          <p:nvPr/>
        </p:nvSpPr>
        <p:spPr>
          <a:xfrm>
            <a:off x="664526" y="962400"/>
            <a:ext cx="10637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Task - Comparing Different Probability Distributions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83" name="Google Shape;383;ge586741b3c_0_24"/>
          <p:cNvSpPr txBox="1"/>
          <p:nvPr/>
        </p:nvSpPr>
        <p:spPr>
          <a:xfrm>
            <a:off x="738226" y="1885725"/>
            <a:ext cx="562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ge586741b3c_0_24"/>
          <p:cNvSpPr txBox="1"/>
          <p:nvPr/>
        </p:nvSpPr>
        <p:spPr>
          <a:xfrm>
            <a:off x="738225" y="1790000"/>
            <a:ext cx="103512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 want to see </a:t>
            </a:r>
            <a:r>
              <a:rPr lang="es-ES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effect of a distributions parameters (such as the mean and standard deviation) on its shape.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 have a function that takes :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"/>
              <a:buChar char="-"/>
            </a:pPr>
            <a:r>
              <a:rPr lang="es-ES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mean and standard deviation of a normal distribution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And outputs a bar chart showing that distribution.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Build a dashboard with sliders for the mean and standard deviation, with a graph at the bottom that displays the distribution.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There is a drawing on the next slide to give a rough idea of the layout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7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You can find the starting code and more help in question 3 of the exercise sheet.</a:t>
            </a:r>
            <a:endParaRPr sz="1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5" name="Google Shape;385;ge586741b3c_0_24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f57db0830d_0_12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gf57db0830d_0_12"/>
          <p:cNvSpPr txBox="1"/>
          <p:nvPr/>
        </p:nvSpPr>
        <p:spPr>
          <a:xfrm>
            <a:off x="664526" y="962400"/>
            <a:ext cx="10637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Task - Comparing Different Probability Distributions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392" name="Google Shape;392;gf57db0830d_0_12"/>
          <p:cNvSpPr txBox="1"/>
          <p:nvPr/>
        </p:nvSpPr>
        <p:spPr>
          <a:xfrm>
            <a:off x="738226" y="1885725"/>
            <a:ext cx="5625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3" name="Google Shape;393;gf57db0830d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0988" y="2089338"/>
            <a:ext cx="7019925" cy="3552825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gf57db0830d_0_12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f56d6468e8_0_0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gf56d6468e8_0_0"/>
          <p:cNvSpPr txBox="1"/>
          <p:nvPr/>
        </p:nvSpPr>
        <p:spPr>
          <a:xfrm>
            <a:off x="664515" y="962400"/>
            <a:ext cx="10398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Model Performance Dashboard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19" name="Google Shape;119;gf56d6468e8_0_0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gf56d6468e8_0_0"/>
          <p:cNvPicPr preferRelativeResize="0"/>
          <p:nvPr/>
        </p:nvPicPr>
        <p:blipFill rotWithShape="1">
          <a:blip r:embed="rId3">
            <a:alphaModFix/>
          </a:blip>
          <a:srcRect b="8900" l="51839" r="0" t="0"/>
          <a:stretch/>
        </p:blipFill>
        <p:spPr>
          <a:xfrm>
            <a:off x="5131175" y="1754850"/>
            <a:ext cx="6108498" cy="36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gf56d6468e8_0_0"/>
          <p:cNvSpPr txBox="1"/>
          <p:nvPr/>
        </p:nvSpPr>
        <p:spPr>
          <a:xfrm>
            <a:off x="664525" y="1646075"/>
            <a:ext cx="4086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Plotting the ROC of your different production models over time can be a good way of showing their improvement 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gf56d6468e8_0_0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56d6468e8_1_0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gf56d6468e8_1_0"/>
          <p:cNvSpPr txBox="1"/>
          <p:nvPr/>
        </p:nvSpPr>
        <p:spPr>
          <a:xfrm>
            <a:off x="664515" y="962400"/>
            <a:ext cx="10398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Model Performance Dashboard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29" name="Google Shape;129;gf56d6468e8_1_0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gf56d6468e8_1_0"/>
          <p:cNvPicPr preferRelativeResize="0"/>
          <p:nvPr/>
        </p:nvPicPr>
        <p:blipFill rotWithShape="1">
          <a:blip r:embed="rId3">
            <a:alphaModFix/>
          </a:blip>
          <a:srcRect b="0" l="0" r="7604" t="13314"/>
          <a:stretch/>
        </p:blipFill>
        <p:spPr>
          <a:xfrm>
            <a:off x="6066306" y="1823925"/>
            <a:ext cx="5340069" cy="3828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f56d6468e8_1_0"/>
          <p:cNvPicPr preferRelativeResize="0"/>
          <p:nvPr/>
        </p:nvPicPr>
        <p:blipFill rotWithShape="1">
          <a:blip r:embed="rId4">
            <a:alphaModFix/>
          </a:blip>
          <a:srcRect b="0" l="0" r="8206" t="12503"/>
          <a:stretch/>
        </p:blipFill>
        <p:spPr>
          <a:xfrm>
            <a:off x="568550" y="1823925"/>
            <a:ext cx="5255726" cy="3828601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f56d6468e8_1_0"/>
          <p:cNvSpPr txBox="1"/>
          <p:nvPr/>
        </p:nvSpPr>
        <p:spPr>
          <a:xfrm>
            <a:off x="557150" y="5845000"/>
            <a:ext cx="11061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Feature drift is a common issue that causes model performance to degrade over time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gf56d6468e8_1_0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3"/>
          <p:cNvSpPr txBox="1"/>
          <p:nvPr/>
        </p:nvSpPr>
        <p:spPr>
          <a:xfrm>
            <a:off x="664535" y="962398"/>
            <a:ext cx="508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Intro to Dash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40" name="Google Shape;140;p3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3"/>
          <p:cNvSpPr txBox="1"/>
          <p:nvPr/>
        </p:nvSpPr>
        <p:spPr>
          <a:xfrm>
            <a:off x="504400" y="1755725"/>
            <a:ext cx="597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2" name="Google Shape;142;p3"/>
          <p:cNvSpPr txBox="1"/>
          <p:nvPr/>
        </p:nvSpPr>
        <p:spPr>
          <a:xfrm>
            <a:off x="664525" y="2021425"/>
            <a:ext cx="53322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Dash lets you combine multiple graphs, along with components such as dropdown menus, sliders and buttons, to create interactive dashboards.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Dash runs as a self contained server, which can be hosted in a way that  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others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can access it (useful for sharing insight)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use of callbacks allow for huge flexibility in dashboard functionality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3" name="Google Shape;14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75" y="2053525"/>
            <a:ext cx="5715000" cy="33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82a05d6bc_0_47"/>
          <p:cNvSpPr/>
          <p:nvPr/>
        </p:nvSpPr>
        <p:spPr>
          <a:xfrm>
            <a:off x="0" y="0"/>
            <a:ext cx="123096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b82a05d6bc_0_47"/>
          <p:cNvSpPr txBox="1"/>
          <p:nvPr/>
        </p:nvSpPr>
        <p:spPr>
          <a:xfrm>
            <a:off x="664535" y="962398"/>
            <a:ext cx="508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Dash App Structure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51" name="Google Shape;151;gb82a05d6bc_0_47"/>
          <p:cNvSpPr txBox="1"/>
          <p:nvPr/>
        </p:nvSpPr>
        <p:spPr>
          <a:xfrm>
            <a:off x="664524" y="2021425"/>
            <a:ext cx="92460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Dash apps are constructed from 2 parts: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b="1"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Layout Part 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Everything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that makes your app (buttons, text boxes, graphs..)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b="1"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Interactive Part </a:t>
            </a: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- Here you add the logic for what happens when someone interacts with the components of your app (e.g. When they click a button).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You can make amazing dashboards by combining lots of simple pieces and having them interact with each other.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gb82a05d6bc_0_47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86fbef848_0_0"/>
          <p:cNvSpPr/>
          <p:nvPr/>
        </p:nvSpPr>
        <p:spPr>
          <a:xfrm>
            <a:off x="0" y="0"/>
            <a:ext cx="122514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gb86fbef848_0_0"/>
          <p:cNvSpPr txBox="1"/>
          <p:nvPr/>
        </p:nvSpPr>
        <p:spPr>
          <a:xfrm>
            <a:off x="664535" y="962398"/>
            <a:ext cx="508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Hello World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59" name="Google Shape;159;gb86fbef848_0_0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b86fbef848_0_0"/>
          <p:cNvSpPr txBox="1"/>
          <p:nvPr/>
        </p:nvSpPr>
        <p:spPr>
          <a:xfrm>
            <a:off x="504400" y="1755725"/>
            <a:ext cx="597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gb86fbef848_0_0"/>
          <p:cNvSpPr txBox="1"/>
          <p:nvPr/>
        </p:nvSpPr>
        <p:spPr>
          <a:xfrm>
            <a:off x="664525" y="2021425"/>
            <a:ext cx="5332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hello_world.py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Create your own script with this code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gb86fbef848_0_0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378aab99b_0_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A184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e378aab99b_0_9"/>
          <p:cNvSpPr txBox="1"/>
          <p:nvPr/>
        </p:nvSpPr>
        <p:spPr>
          <a:xfrm>
            <a:off x="664535" y="962398"/>
            <a:ext cx="508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The Layout Part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69" name="Google Shape;169;ge378aab99b_0_9"/>
          <p:cNvSpPr txBox="1"/>
          <p:nvPr/>
        </p:nvSpPr>
        <p:spPr>
          <a:xfrm>
            <a:off x="738216" y="1885728"/>
            <a:ext cx="558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e378aab99b_0_9"/>
          <p:cNvSpPr txBox="1"/>
          <p:nvPr/>
        </p:nvSpPr>
        <p:spPr>
          <a:xfrm>
            <a:off x="822725" y="1885725"/>
            <a:ext cx="103872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is where we add our components (buttons, text boxes, sliders etc).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Most of these components have been premade and added to component libraries for you to use.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Components are split into 2 libraries;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HTML Components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-"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Core Components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layout part can be set by calling app.layout = …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outer component usually starts with a html.Div object.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ge378aab99b_0_9"/>
          <p:cNvSpPr/>
          <p:nvPr/>
        </p:nvSpPr>
        <p:spPr>
          <a:xfrm>
            <a:off x="9965266" y="173474"/>
            <a:ext cx="1957500" cy="5871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2020-10-26T10:15:18Z</dcterms:created>
  <dc:creator>Esther</dc:creator>
</cp:coreProperties>
</file>